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7.png" ContentType="image/png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
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ffffff"/>
                </a:solidFill>
                <a:latin typeface="Goudy Old Style"/>
              </a:rPr>
              <a:t>Click to move the slide</a:t>
            </a:r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B4FDBE69-97B2-4270-8506-3BDA02B62FD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fa-IR" sz="2000" spc="-1" strike="noStrike">
                <a:latin typeface="Arial"/>
              </a:rPr>
              <a:t>من برای پروژه کارشناسی تحقیق روی بحث ویپ رو انتخاب کردم و موفق شدم که ی بستر کامل مرکز تماس رو پیاده‌سازی کنم و وب اپی دولوپ کنم که کاربران مدیریت کاملی روی تماس های خود داشته باشند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fa-IR" sz="2000" spc="-1" strike="noStrike">
                <a:latin typeface="Arial"/>
                <a:cs typeface="DejaVu Sans"/>
              </a:rPr>
              <a:t>توی خییلی از سازمان ها و ارگان ها از سانترال  پاناسونیک ها </a:t>
            </a:r>
            <a:r>
              <a:rPr b="0" lang="fa-IR" sz="2000" spc="-1" strike="noStrike">
                <a:latin typeface="Arial"/>
              </a:rPr>
              <a:t>در قالب دادن شماره داخلی و یک تلفن رومیزی به اعصای سازمان پلتفرمی برای ارتباط اعضای داخلی سازمان فراهم میکنند. این اتفاق به واسطه پ ب ایکس ها ی انالوگ میافته</a:t>
            </a:r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0" lang="fa-IR" sz="2000" spc="-1" strike="noStrike">
                <a:latin typeface="Arial"/>
              </a:rPr>
              <a:t>هرچند ک سازمان های زیادی همچنان از این بستر استفاده میکنند  اما دیگر به نوعی قدیمی منقضی شده است و به خاطر مزیت‌های زیادی که در ادامه بررسی میکنیم بسیاری به سمت پ ب ایکس های دیجتال و بربستر آپی میرن</a:t>
            </a:r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0" lang="fa-IR" sz="2000" spc="-1" strike="noStrike">
                <a:latin typeface="Arial"/>
              </a:rPr>
              <a:t>از قابلیت هاش</a:t>
            </a:r>
            <a:r>
              <a:rPr b="0" lang="en-US" sz="2000" spc="-1" strike="noStrike">
                <a:latin typeface="Arial"/>
              </a:rPr>
              <a:t>...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756000" y="5114520"/>
            <a:ext cx="6047640" cy="73648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fa-IR" sz="2000" spc="-1" strike="noStrike">
                <a:latin typeface="Arial"/>
              </a:rPr>
              <a:t>از مزایای استفاده از این بستر میتوان به</a:t>
            </a:r>
            <a:r>
              <a:rPr b="0" lang="en-US" sz="2000" spc="-1" strike="noStrike">
                <a:latin typeface="Arial"/>
              </a:rPr>
              <a:t> </a:t>
            </a:r>
            <a:r>
              <a:rPr b="0" lang="en-US" sz="2000" spc="-1" strike="noStrike">
                <a:latin typeface="Arial"/>
              </a:rPr>
              <a:t>..</a:t>
            </a:r>
            <a:endParaRPr b="0" lang="en-US" sz="2000" spc="-1" strike="noStrike">
              <a:latin typeface="Arial"/>
            </a:endParaRPr>
          </a:p>
          <a:p>
            <a:r>
              <a:rPr b="0" lang="fa-IR" sz="2000" spc="-1" strike="noStrike">
                <a:latin typeface="Arial"/>
              </a:rPr>
              <a:t>کاهش قیمت</a:t>
            </a:r>
            <a:endParaRPr b="0" lang="en-US" sz="2000" spc="-1" strike="noStrike">
              <a:latin typeface="Arial"/>
            </a:endParaRPr>
          </a:p>
          <a:p>
            <a:r>
              <a:rPr b="0" lang="fa-IR" sz="2000" spc="-1" strike="noStrike">
                <a:latin typeface="Arial"/>
              </a:rPr>
              <a:t>ویژگی‌های حرفه‌ای و پیشرفته</a:t>
            </a:r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0" lang="fa-IR" sz="2000" spc="-1" strike="noStrike">
                <a:latin typeface="Arial"/>
              </a:rPr>
              <a:t>چون کلاً تماس ها بر بستر شبکه لوکال یا اینترنت میباشد</a:t>
            </a:r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0" lang="en-US" sz="2000" spc="-1" strike="noStrike">
                <a:latin typeface="Arial"/>
              </a:rPr>
              <a:t> </a:t>
            </a:r>
            <a:r>
              <a:rPr b="0" lang="fa-IR" sz="2000" spc="-1" strike="noStrike">
                <a:latin typeface="Arial"/>
              </a:rPr>
              <a:t>قابلیت کار ریموت را برای ما فراهم میکند     مثال کشتی ران رو بزن</a:t>
            </a:r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0" lang="fa-IR" sz="2000" spc="-1" strike="noStrike">
                <a:latin typeface="Arial"/>
              </a:rPr>
              <a:t>این بستر به کارمندان اجازه میدهد که از دستگاه‌های شخصی در کار استفاده کنند</a:t>
            </a:r>
            <a:r>
              <a:rPr b="0" lang="en-US" sz="2000" spc="-1" strike="noStrike">
                <a:latin typeface="Arial"/>
              </a:rPr>
              <a:t>.</a:t>
            </a:r>
            <a:endParaRPr b="0" lang="en-US" sz="2000" spc="-1" strike="noStrike">
              <a:latin typeface="Arial"/>
            </a:endParaRPr>
          </a:p>
          <a:p>
            <a:r>
              <a:rPr b="0" lang="en-US" sz="2000" spc="-1" strike="noStrike">
                <a:latin typeface="Arial"/>
              </a:rPr>
              <a:t>Bring your own device</a:t>
            </a:r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0" lang="fa-IR" sz="2000" spc="-1" strike="noStrike">
                <a:latin typeface="Arial"/>
              </a:rPr>
              <a:t>یک ارتباط واحدو کپسوله شده</a:t>
            </a:r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0" lang="fa-IR" sz="2000" spc="-1" strike="noStrike">
                <a:latin typeface="Arial"/>
              </a:rPr>
              <a:t>مدیریت آسون</a:t>
            </a:r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0" lang="fa-IR" sz="2000" spc="-1" strike="noStrike">
                <a:latin typeface="Arial"/>
              </a:rPr>
              <a:t>قابلیت گسترش پذیری بالا</a:t>
            </a:r>
            <a:endParaRPr b="0" lang="en-US" sz="2000" spc="-1" strike="noStrike">
              <a:latin typeface="Arial"/>
            </a:endParaRPr>
          </a:p>
          <a:p>
            <a:endParaRPr b="0" lang="en-US" sz="2000" spc="-1" strike="noStrike">
              <a:latin typeface="Arial"/>
            </a:endParaRPr>
          </a:p>
          <a:p>
            <a:r>
              <a:rPr b="0" lang="fa-IR" sz="2000" spc="-1" strike="noStrike">
                <a:latin typeface="Arial"/>
              </a:rPr>
              <a:t>قابلیت رکاوری آسیب های بزرگ</a:t>
            </a:r>
            <a:endParaRPr b="0" lang="en-US" sz="2000" spc="-1" strike="noStrike">
              <a:latin typeface="Arial"/>
            </a:endParaRPr>
          </a:p>
          <a:p>
            <a:r>
              <a:rPr b="0" lang="en-US" sz="2000" spc="-1" strike="noStrike">
                <a:latin typeface="Arial"/>
              </a:rPr>
              <a:t>Disaster recovery</a:t>
            </a:r>
            <a:endParaRPr b="0" lang="en-US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41432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1496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91368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41432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1496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582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41432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14960" y="20764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91368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41432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14960" y="4016880"/>
            <a:ext cx="333360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913680" y="609480"/>
            <a:ext cx="10353240" cy="582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37144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9000" y="40168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9000" y="2076480"/>
            <a:ext cx="5052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913680" y="4016880"/>
            <a:ext cx="10353240" cy="17715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370520" y="1769400"/>
            <a:ext cx="9439560" cy="1828440"/>
          </a:xfrm>
          <a:prstGeom prst="rect">
            <a:avLst/>
          </a:prstGeom>
        </p:spPr>
        <p:txBody>
          <a:bodyPr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5400" spc="-1" strike="noStrike">
                <a:solidFill>
                  <a:srgbClr val="f7f2e5"/>
                </a:solidFill>
                <a:latin typeface="Goudy Old Style"/>
              </a:rPr>
              <a:t>Click to edit Master title style</a:t>
            </a:r>
            <a:endParaRPr b="0" lang="en-US" sz="54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B3BD124-7942-4F84-9F07-29ECBE80DE80}" type="datetime1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09/04/2022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E2A8F6C-A1D5-4499-8B3D-B508F582C68B}" type="slidenum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&lt;number&gt;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300" spc="-1" strike="noStrike">
                <a:solidFill>
                  <a:srgbClr val="f7f2e5"/>
                </a:solidFill>
                <a:latin typeface="Goudy Old Style"/>
              </a:rPr>
              <a:t>Click to edit the outline text format</a:t>
            </a:r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7f2e5"/>
                </a:solidFill>
                <a:latin typeface="Goudy Old Style"/>
              </a:rPr>
              <a:t>Second Outline Level</a:t>
            </a:r>
            <a:endParaRPr b="0" lang="en-US" sz="1800" spc="-1" strike="noStrike">
              <a:solidFill>
                <a:srgbClr val="f7f2e5"/>
              </a:solidFill>
              <a:latin typeface="Goudy Old Style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f7f2e5"/>
                </a:solidFill>
                <a:latin typeface="Goudy Old Style"/>
              </a:rPr>
              <a:t>Third Outline Level</a:t>
            </a:r>
            <a:endParaRPr b="0" lang="en-US" sz="1600" spc="-1" strike="noStrike">
              <a:solidFill>
                <a:srgbClr val="f7f2e5"/>
              </a:solidFill>
              <a:latin typeface="Goudy Old Style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7f2e5"/>
                </a:solidFill>
                <a:latin typeface="Goudy Old Style"/>
              </a:rPr>
              <a:t>Fourth Outline Level</a:t>
            </a:r>
            <a:endParaRPr b="0" lang="en-US" sz="1600" spc="-1" strike="noStrike">
              <a:solidFill>
                <a:srgbClr val="f7f2e5"/>
              </a:solidFill>
              <a:latin typeface="Goudy Old Style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7f2e5"/>
                </a:solidFill>
                <a:latin typeface="Goudy Old Style"/>
              </a:rPr>
              <a:t>Fifth Outline Level</a:t>
            </a:r>
            <a:endParaRPr b="0" lang="en-US" sz="2000" spc="-1" strike="noStrike">
              <a:solidFill>
                <a:srgbClr val="f7f2e5"/>
              </a:solidFill>
              <a:latin typeface="Goudy Old Style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7f2e5"/>
                </a:solidFill>
                <a:latin typeface="Goudy Old Style"/>
              </a:rPr>
              <a:t>Sixth Outline Level</a:t>
            </a:r>
            <a:endParaRPr b="0" lang="en-US" sz="2000" spc="-1" strike="noStrike">
              <a:solidFill>
                <a:srgbClr val="f7f2e5"/>
              </a:solidFill>
              <a:latin typeface="Goudy Old Style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7f2e5"/>
                </a:solidFill>
                <a:latin typeface="Goudy Old Style"/>
              </a:rPr>
              <a:t>Seventh Outline Level</a:t>
            </a:r>
            <a:endParaRPr b="0" lang="en-US" sz="2000" spc="-1" strike="noStrike">
              <a:solidFill>
                <a:srgbClr val="f7f2e5"/>
              </a:solidFill>
              <a:latin typeface="Goudy Old Style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913680" y="609480"/>
            <a:ext cx="10353240" cy="1257120"/>
          </a:xfrm>
          <a:prstGeom prst="rect">
            <a:avLst/>
          </a:prstGeom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600" spc="-1" strike="noStrike">
                <a:solidFill>
                  <a:srgbClr val="f7f2e5"/>
                </a:solidFill>
                <a:latin typeface="Goudy Old Style"/>
              </a:rPr>
              <a:t>Click to edit Master title style</a:t>
            </a:r>
            <a:endParaRPr b="0" lang="en-U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913680" y="2076480"/>
            <a:ext cx="10353240" cy="3714480"/>
          </a:xfrm>
          <a:prstGeom prst="rect">
            <a:avLst/>
          </a:prstGeom>
        </p:spPr>
        <p:txBody>
          <a:bodyPr>
            <a:noAutofit/>
          </a:bodyPr>
          <a:p>
            <a:pPr marL="343080" indent="-305640">
              <a:lnSpc>
                <a:spcPct val="110000"/>
              </a:lnSpc>
              <a:spcBef>
                <a:spcPts val="459"/>
              </a:spcBef>
              <a:spcAft>
                <a:spcPts val="601"/>
              </a:spcAft>
              <a:buClr>
                <a:srgbClr val="f4eedc"/>
              </a:buClr>
              <a:buSzPct val="70000"/>
              <a:buFont typeface="Wingdings 2" charset="2"/>
              <a:buChar char=""/>
            </a:pPr>
            <a:r>
              <a:rPr b="0" lang="en-US" sz="2300" spc="-1" strike="noStrike">
                <a:solidFill>
                  <a:srgbClr val="f7f2e5"/>
                </a:solidFill>
                <a:latin typeface="Goudy Old Style"/>
              </a:rPr>
              <a:t>Edit Master text styles</a:t>
            </a:r>
            <a:endParaRPr b="0" lang="en-US" sz="2300" spc="-1" strike="noStrike">
              <a:solidFill>
                <a:srgbClr val="f7f2e5"/>
              </a:solidFill>
              <a:latin typeface="Goudy Old Style"/>
            </a:endParaRPr>
          </a:p>
          <a:p>
            <a:pPr lvl="1" marL="720000" indent="-269640">
              <a:lnSpc>
                <a:spcPct val="100000"/>
              </a:lnSpc>
              <a:spcBef>
                <a:spcPts val="420"/>
              </a:spcBef>
              <a:spcAft>
                <a:spcPts val="601"/>
              </a:spcAft>
              <a:buClr>
                <a:srgbClr val="f4eedc"/>
              </a:buClr>
              <a:buSzPct val="70000"/>
              <a:buFont typeface="Wingdings 2" charset="2"/>
              <a:buChar char=""/>
            </a:pPr>
            <a:r>
              <a:rPr b="0" lang="en-US" sz="2100" spc="-1" strike="noStrike">
                <a:solidFill>
                  <a:srgbClr val="f7f2e5"/>
                </a:solidFill>
                <a:latin typeface="Goudy Old Style"/>
              </a:rPr>
              <a:t>Second level</a:t>
            </a:r>
            <a:endParaRPr b="0" lang="en-US" sz="2100" spc="-1" strike="noStrike">
              <a:solidFill>
                <a:srgbClr val="f7f2e5"/>
              </a:solidFill>
              <a:latin typeface="Goudy Old Style"/>
            </a:endParaRPr>
          </a:p>
          <a:p>
            <a:pPr lvl="2" marL="1026000" indent="-21564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4eedc"/>
              </a:buClr>
              <a:buSzPct val="70000"/>
              <a:buFont typeface="Wingdings 2" charset="2"/>
              <a:buChar char=""/>
            </a:pPr>
            <a:r>
              <a:rPr b="0" lang="en-US" sz="1800" spc="-1" strike="noStrike">
                <a:solidFill>
                  <a:srgbClr val="f7f2e5"/>
                </a:solidFill>
                <a:latin typeface="Goudy Old Style"/>
              </a:rPr>
              <a:t>Third level</a:t>
            </a:r>
            <a:endParaRPr b="0" lang="en-US" sz="1800" spc="-1" strike="noStrike">
              <a:solidFill>
                <a:srgbClr val="f7f2e5"/>
              </a:solidFill>
              <a:latin typeface="Goudy Old Style"/>
            </a:endParaRPr>
          </a:p>
          <a:p>
            <a:pPr lvl="3" marL="1386000" indent="-21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4eedc"/>
              </a:buClr>
              <a:buSzPct val="70000"/>
              <a:buFont typeface="Wingdings 2" charset="2"/>
              <a:buChar char=""/>
            </a:pPr>
            <a:r>
              <a:rPr b="0" lang="en-US" sz="1600" spc="-1" strike="noStrike">
                <a:solidFill>
                  <a:srgbClr val="f7f2e5"/>
                </a:solidFill>
                <a:latin typeface="Goudy Old Style"/>
              </a:rPr>
              <a:t>Fourth level</a:t>
            </a:r>
            <a:endParaRPr b="0" lang="en-US" sz="1600" spc="-1" strike="noStrike">
              <a:solidFill>
                <a:srgbClr val="f7f2e5"/>
              </a:solidFill>
              <a:latin typeface="Goudy Old Style"/>
            </a:endParaRPr>
          </a:p>
          <a:p>
            <a:pPr lvl="4" marL="1674000" indent="-21564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4eedc"/>
              </a:buClr>
              <a:buSzPct val="70000"/>
              <a:buFont typeface="Wingdings 2" charset="2"/>
              <a:buChar char=""/>
            </a:pPr>
            <a:r>
              <a:rPr b="0" lang="en-US" sz="1600" spc="-1" strike="noStrike">
                <a:solidFill>
                  <a:srgbClr val="f7f2e5"/>
                </a:solidFill>
                <a:latin typeface="Goudy Old Style"/>
              </a:rPr>
              <a:t>Fifth level</a:t>
            </a:r>
            <a:endParaRPr b="0" lang="en-US" sz="1600" spc="-1" strike="noStrike">
              <a:solidFill>
                <a:srgbClr val="f7f2e5"/>
              </a:solidFill>
              <a:latin typeface="Goudy Old Style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7678800" y="600084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A62C867-A01B-48BB-8623-80C6D640B0E9}" type="datetime1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09/04/2022</a:t>
            </a:fld>
            <a:endParaRPr b="0" lang="en-US" sz="11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913680" y="6000840"/>
            <a:ext cx="667260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6000840"/>
            <a:ext cx="75312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23BEB5AE-A9D0-44D7-8D91-E4CDB5419B2E}" type="slidenum">
              <a:rPr b="0" lang="en-US" sz="1100" spc="-1" strike="noStrike">
                <a:solidFill>
                  <a:srgbClr val="f2f2f2"/>
                </a:solidFill>
                <a:latin typeface="Goudy Old Style"/>
              </a:rPr>
              <a:t>&lt;number&gt;</a:t>
            </a:fld>
            <a:endParaRPr b="0" lang="en-US" sz="11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4" descr="A picture containing cup, coffee, food, beverage&#10;&#10;Description automatically generated"/>
          <p:cNvPicPr/>
          <p:nvPr/>
        </p:nvPicPr>
        <p:blipFill>
          <a:blip r:embed="rId2">
            <a:alphaModFix amt="35000"/>
          </a:blip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89" name="TextShape 1"/>
          <p:cNvSpPr txBox="1"/>
          <p:nvPr/>
        </p:nvSpPr>
        <p:spPr>
          <a:xfrm>
            <a:off x="962640" y="1633320"/>
            <a:ext cx="9439560" cy="1549440"/>
          </a:xfrm>
          <a:prstGeom prst="rect">
            <a:avLst/>
          </a:prstGeom>
          <a:noFill/>
          <a:ln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 anchor="b">
            <a:normAutofit/>
          </a:bodyPr>
          <a:p>
            <a:pPr algn="ctr">
              <a:lnSpc>
                <a:spcPct val="90000"/>
              </a:lnSpc>
            </a:pPr>
            <a:r>
              <a:rPr b="0" lang="en-US" sz="7200" spc="-1" strike="noStrike">
                <a:solidFill>
                  <a:srgbClr val="f7f2e5"/>
                </a:solidFill>
                <a:latin typeface="Goudy Old Style"/>
              </a:rPr>
              <a:t>Call center </a:t>
            </a:r>
            <a:endParaRPr b="0" lang="en-US" sz="7200" spc="-1" strike="noStrike">
              <a:solidFill>
                <a:srgbClr val="ffffff"/>
              </a:solidFill>
              <a:latin typeface="Goudy Old Style"/>
            </a:endParaRPr>
          </a:p>
        </p:txBody>
      </p:sp>
      <p:sp>
        <p:nvSpPr>
          <p:cNvPr id="90" name="TextShape 2"/>
          <p:cNvSpPr txBox="1"/>
          <p:nvPr/>
        </p:nvSpPr>
        <p:spPr>
          <a:xfrm>
            <a:off x="962640" y="4751640"/>
            <a:ext cx="9439560" cy="1397520"/>
          </a:xfrm>
          <a:prstGeom prst="rect">
            <a:avLst/>
          </a:prstGeom>
          <a:noFill/>
          <a:ln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>
            <a:normAutofit/>
          </a:bodyPr>
          <a:p>
            <a:pPr algn="ctr">
              <a:lnSpc>
                <a:spcPct val="110000"/>
              </a:lnSpc>
              <a:spcBef>
                <a:spcPts val="561"/>
              </a:spcBef>
              <a:spcAft>
                <a:spcPts val="601"/>
              </a:spcAft>
              <a:tabLst>
                <a:tab algn="l" pos="0"/>
              </a:tabLst>
            </a:pPr>
            <a:r>
              <a:rPr b="0" lang="en-US" sz="2800" spc="-1" strike="noStrike">
                <a:solidFill>
                  <a:srgbClr val="ffffff"/>
                </a:solidFill>
                <a:latin typeface="Goudy Old Style"/>
              </a:rPr>
              <a:t>Nadali Khalili</a:t>
            </a:r>
            <a:endParaRPr b="0" lang="en-US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 anchor="ctr">
            <a:normAutofit/>
          </a:bodyPr>
          <a:p>
            <a:pPr algn="ctr">
              <a:lnSpc>
                <a:spcPct val="90000"/>
              </a:lnSpc>
            </a:pPr>
            <a:r>
              <a:rPr b="0" lang="en-US" sz="4600" spc="-1" strike="noStrike">
                <a:solidFill>
                  <a:srgbClr val="f7f2e5"/>
                </a:solidFill>
                <a:latin typeface="Goudy Old Style"/>
              </a:rPr>
              <a:t>IP pbx</a:t>
            </a:r>
            <a:endParaRPr b="0" lang="en-U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pic>
        <p:nvPicPr>
          <p:cNvPr id="92" name="Picture 2" descr="https://nasimtelecom.com/wp-content/uploads/ippbx-system-banner.png"/>
          <p:cNvPicPr/>
          <p:nvPr/>
        </p:nvPicPr>
        <p:blipFill>
          <a:blip r:embed="rId2"/>
          <a:stretch/>
        </p:blipFill>
        <p:spPr>
          <a:xfrm>
            <a:off x="2846160" y="2337840"/>
            <a:ext cx="6488280" cy="3998160"/>
          </a:xfrm>
          <a:prstGeom prst="rect">
            <a:avLst/>
          </a:prstGeom>
          <a:ln>
            <a:noFill/>
          </a:ln>
          <a:effectLst>
            <a:outerShdw blurRad="25400" dir="0">
              <a:srgbClr val="000000">
                <a:alpha val="46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913680" y="609480"/>
            <a:ext cx="10353240" cy="1257120"/>
          </a:xfrm>
          <a:prstGeom prst="rect">
            <a:avLst/>
          </a:prstGeom>
          <a:noFill/>
          <a:ln>
            <a:noFill/>
          </a:ln>
          <a:effectLst>
            <a:outerShdw dist="0" dir="0">
              <a:srgbClr val="000000">
                <a:alpha val="46000"/>
              </a:srgbClr>
            </a:outerShdw>
          </a:effectLst>
        </p:spPr>
        <p:txBody>
          <a:bodyPr anchor="ctr">
            <a:noAutofit/>
          </a:bodyPr>
          <a:p>
            <a:pPr algn="ctr">
              <a:lnSpc>
                <a:spcPct val="90000"/>
              </a:lnSpc>
            </a:pPr>
            <a:r>
              <a:rPr b="0" lang="en-US" sz="4600" spc="-1" strike="noStrike">
                <a:solidFill>
                  <a:srgbClr val="f7f2e5"/>
                </a:solidFill>
                <a:latin typeface="Goudy Old Style"/>
              </a:rPr>
              <a:t>VoIp advantages</a:t>
            </a:r>
            <a:endParaRPr b="0" lang="en-US" sz="4600" spc="-1" strike="noStrike">
              <a:solidFill>
                <a:srgbClr val="ffffff"/>
              </a:solidFill>
              <a:latin typeface="Goudy Old Style"/>
            </a:endParaRPr>
          </a:p>
        </p:txBody>
      </p:sp>
      <p:pic>
        <p:nvPicPr>
          <p:cNvPr id="94" name="Picture 2" descr="https://www.yeastar.com/wp-content/uploads/2020/10/benefits_of_voip_blog.png"/>
          <p:cNvPicPr/>
          <p:nvPr/>
        </p:nvPicPr>
        <p:blipFill>
          <a:blip r:embed="rId1"/>
          <a:stretch/>
        </p:blipFill>
        <p:spPr>
          <a:xfrm>
            <a:off x="1551240" y="2076480"/>
            <a:ext cx="8689320" cy="4177080"/>
          </a:xfrm>
          <a:prstGeom prst="rect">
            <a:avLst/>
          </a:prstGeom>
          <a:ln>
            <a:noFill/>
          </a:ln>
          <a:effectLst>
            <a:outerShdw blurRad="25400" dir="0">
              <a:srgbClr val="000000">
                <a:alpha val="46000"/>
              </a:srgbClr>
            </a:outerShdw>
          </a:effectLst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Earthy inspiration</Template>
  <TotalTime>6</TotalTime>
  <Application>LibreOffice/6.4.7.2$Linux_X86_64 LibreOffice_project/40$Build-2</Application>
  <Words>8</Words>
  <Paragraphs>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2022-09-04T01:32:07Z</dcterms:created>
  <dc:creator/>
  <dc:description/>
  <dc:language>fa-IR</dc:language>
  <cp:lastModifiedBy/>
  <dcterms:modified xsi:type="dcterms:W3CDTF">2022-09-04T15:43:47Z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3</vt:i4>
  </property>
</Properties>
</file>